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2" r:id="rId1"/>
  </p:sldMasterIdLst>
  <p:sldIdLst>
    <p:sldId id="256" r:id="rId2"/>
    <p:sldId id="257" r:id="rId3"/>
    <p:sldId id="273" r:id="rId4"/>
    <p:sldId id="258" r:id="rId5"/>
    <p:sldId id="269" r:id="rId6"/>
    <p:sldId id="281" r:id="rId7"/>
    <p:sldId id="259" r:id="rId8"/>
    <p:sldId id="268" r:id="rId9"/>
    <p:sldId id="282" r:id="rId10"/>
    <p:sldId id="260" r:id="rId11"/>
    <p:sldId id="276" r:id="rId12"/>
    <p:sldId id="277" r:id="rId13"/>
    <p:sldId id="278" r:id="rId14"/>
    <p:sldId id="279" r:id="rId15"/>
    <p:sldId id="283" r:id="rId16"/>
    <p:sldId id="267" r:id="rId17"/>
    <p:sldId id="274" r:id="rId18"/>
    <p:sldId id="275" r:id="rId19"/>
    <p:sldId id="271" r:id="rId20"/>
    <p:sldId id="272" r:id="rId21"/>
    <p:sldId id="261" r:id="rId22"/>
    <p:sldId id="262" r:id="rId23"/>
    <p:sldId id="263" r:id="rId24"/>
    <p:sldId id="264" r:id="rId25"/>
    <p:sldId id="265" r:id="rId26"/>
    <p:sldId id="266" r:id="rId27"/>
    <p:sldId id="270" r:id="rId2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A93AA6-AC98-4081-9B33-866983FC494E}" v="203" dt="2024-12-16T09:26:09.032"/>
    <p1510:client id="{3AA9D2E7-BDCD-4649-8C1F-7D014BB4F99F}" v="5" dt="2024-12-16T08:30:03.026"/>
    <p1510:client id="{602904AC-B359-4FCD-8A38-B608E30EA457}" v="5" dt="2024-12-16T08:34:34.944"/>
    <p1510:client id="{A7BE2FCD-CE97-4894-B29A-A745D3E997C9}" v="135" dt="2024-12-16T09:17:01.054"/>
    <p1510:client id="{BDF57D31-C326-7ED8-C5FB-BD985DB984C6}" v="386" dt="2024-12-16T09:40:51.797"/>
    <p1510:client id="{D75E2347-73A7-5952-280A-01B1DEF680C4}" v="26" dt="2024-12-16T09:13:16.2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0979-F579-4E9B-A675-1F5ABBFF00DB}" type="datetimeFigureOut">
              <a:rPr lang="en-US" dirty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57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6D0F-5A12-4D0A-80B0-1A6122B61E7B}" type="datetimeFigureOut">
              <a:rPr lang="en-US" dirty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7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8C84-89CA-44AB-B0BE-5C91BAF75478}" type="datetimeFigureOut">
              <a:rPr lang="en-US" dirty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8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7156E-175E-4DBA-9D21-B772C320F342}" type="datetimeFigureOut">
              <a:rPr lang="en-US" dirty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68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5F6E-3D02-4292-95D1-C62B3126321B}" type="datetimeFigureOut">
              <a:rPr lang="en-US" dirty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92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B5ACB-D10C-44A8-9570-124370F4CB38}" type="datetimeFigureOut">
              <a:rPr lang="en-US" dirty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51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84F4-0E7A-4BDE-98C6-AE68FB974645}" type="datetimeFigureOut">
              <a:rPr lang="en-US" dirty="0"/>
              <a:t>12/16/2024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2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F1D8-9801-4C4B-92F3-66C9A863BD74}" type="datetimeFigureOut">
              <a:rPr lang="en-US" dirty="0"/>
              <a:t>12/16/2024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5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E8FD-B23E-4E1A-83EF-0847EBEA0105}" type="datetimeFigureOut">
              <a:rPr lang="en-US" dirty="0"/>
              <a:t>12/16/2024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90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891E-A7C2-465C-AD39-8EDCB0F58E3C}" type="datetimeFigureOut">
              <a:rPr lang="en-US" dirty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00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93E5-AFB6-485C-8E3C-32F92A07875F}" type="datetimeFigureOut">
              <a:rPr lang="en-US" dirty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019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332BE1-279E-4118-9FE3-7952B079A510}" type="datetimeFigureOut">
              <a:rPr lang="en-US" dirty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2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D28A3-B827-6861-268C-9B15E8692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6900" y="1371600"/>
            <a:ext cx="4876801" cy="2528225"/>
          </a:xfrm>
        </p:spPr>
        <p:txBody>
          <a:bodyPr>
            <a:normAutofit/>
          </a:bodyPr>
          <a:lstStyle/>
          <a:p>
            <a:r>
              <a:rPr lang="fr-FR"/>
              <a:t>Project Talking Bench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4D997E1-D8C4-BCD7-2A16-F24C3E34B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6900" y="4123235"/>
            <a:ext cx="4876801" cy="136316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fr-FR" sz="1700"/>
              <a:t>Team Benchmark</a:t>
            </a:r>
          </a:p>
          <a:p>
            <a:pPr>
              <a:lnSpc>
                <a:spcPct val="110000"/>
              </a:lnSpc>
            </a:pPr>
            <a:r>
              <a:rPr lang="fr-FR" sz="1700"/>
              <a:t>Maarten Marx, Mark </a:t>
            </a:r>
            <a:r>
              <a:rPr lang="fr-FR" sz="1700" err="1"/>
              <a:t>Vaikul</a:t>
            </a:r>
            <a:r>
              <a:rPr lang="fr-FR" sz="1700"/>
              <a:t>, Filip Kolb, </a:t>
            </a:r>
            <a:r>
              <a:rPr lang="fr-FR" sz="1700" err="1"/>
              <a:t>Egemen</a:t>
            </a:r>
            <a:r>
              <a:rPr lang="fr-FR" sz="1700"/>
              <a:t> </a:t>
            </a:r>
            <a:r>
              <a:rPr lang="fr-FR" sz="1700" err="1"/>
              <a:t>Alkan</a:t>
            </a:r>
            <a:r>
              <a:rPr lang="fr-FR" sz="1700"/>
              <a:t>, Lorenzo Miechielsen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BF05433-6092-ABE4-4704-E43120305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100" y="2618416"/>
            <a:ext cx="4076700" cy="162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41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D59E1-E3C2-EDB3-66AB-00E8B660D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AI Technologies</a:t>
            </a:r>
          </a:p>
        </p:txBody>
      </p:sp>
      <p:pic>
        <p:nvPicPr>
          <p:cNvPr id="8" name="Content Placeholder 7" descr="OpenAI - YouTube">
            <a:extLst>
              <a:ext uri="{FF2B5EF4-FFF2-40B4-BE49-F238E27FC236}">
                <a16:creationId xmlns:a16="http://schemas.microsoft.com/office/drawing/2014/main" id="{6589C159-9728-7D81-0E84-A6E824D8C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254" b="2799"/>
          <a:stretch/>
        </p:blipFill>
        <p:spPr>
          <a:xfrm>
            <a:off x="1497780" y="2525841"/>
            <a:ext cx="2457092" cy="2388335"/>
          </a:xfrm>
        </p:spPr>
      </p:pic>
      <p:pic>
        <p:nvPicPr>
          <p:cNvPr id="3076" name="Picture 4" descr="GroNLP/bert-base-dutch-cased · Hugging Face">
            <a:extLst>
              <a:ext uri="{FF2B5EF4-FFF2-40B4-BE49-F238E27FC236}">
                <a16:creationId xmlns:a16="http://schemas.microsoft.com/office/drawing/2014/main" id="{E864E8E4-AFE0-7BE2-41B0-DE5695894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624" y="3006714"/>
            <a:ext cx="2186842" cy="161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DB5D9983-F88B-8BA4-116E-209EA3A52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079" y="3264420"/>
            <a:ext cx="4167188" cy="1107788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44A11B3E-5D03-F23F-DAB0-2DD43195F320}"/>
              </a:ext>
            </a:extLst>
          </p:cNvPr>
          <p:cNvSpPr txBox="1"/>
          <p:nvPr/>
        </p:nvSpPr>
        <p:spPr>
          <a:xfrm>
            <a:off x="5320430" y="4915525"/>
            <a:ext cx="91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BERTje</a:t>
            </a:r>
            <a:endParaRPr lang="fr-FR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F8315B7-6A13-5E3C-113D-19D6B0AEC652}"/>
              </a:ext>
            </a:extLst>
          </p:cNvPr>
          <p:cNvSpPr txBox="1"/>
          <p:nvPr/>
        </p:nvSpPr>
        <p:spPr>
          <a:xfrm>
            <a:off x="8672293" y="4917163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GoEmotions</a:t>
            </a:r>
          </a:p>
        </p:txBody>
      </p:sp>
      <p:sp>
        <p:nvSpPr>
          <p:cNvPr id="9" name="Tekstvak 5">
            <a:extLst>
              <a:ext uri="{FF2B5EF4-FFF2-40B4-BE49-F238E27FC236}">
                <a16:creationId xmlns:a16="http://schemas.microsoft.com/office/drawing/2014/main" id="{BAF1788C-0982-12B4-941E-420847AC5CAC}"/>
              </a:ext>
            </a:extLst>
          </p:cNvPr>
          <p:cNvSpPr txBox="1"/>
          <p:nvPr/>
        </p:nvSpPr>
        <p:spPr>
          <a:xfrm>
            <a:off x="2222462" y="4915524"/>
            <a:ext cx="100860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dirty="0" err="1"/>
              <a:t>OpenAI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494133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577E2-F81A-98AE-ECEC-80ED39BB2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STT/TTS</a:t>
            </a:r>
          </a:p>
        </p:txBody>
      </p:sp>
      <p:pic>
        <p:nvPicPr>
          <p:cNvPr id="4" name="Tijdelijke aanduiding voor inhoud 3" descr="GitHub - coqui-ai/TTS: 🐸💬 - a deep learning toolkit for Text-to-Speech,  battle-tested in research and production">
            <a:extLst>
              <a:ext uri="{FF2B5EF4-FFF2-40B4-BE49-F238E27FC236}">
                <a16:creationId xmlns:a16="http://schemas.microsoft.com/office/drawing/2014/main" id="{8A48780E-71FE-EA02-70A2-459BCA088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3607" y="2987085"/>
            <a:ext cx="4608080" cy="876877"/>
          </a:xfrm>
        </p:spPr>
      </p:pic>
      <p:pic>
        <p:nvPicPr>
          <p:cNvPr id="5" name="Afbeelding 4" descr="Announcing the launch of Voicegain Whisper ASR/Speech Recognition API ...">
            <a:extLst>
              <a:ext uri="{FF2B5EF4-FFF2-40B4-BE49-F238E27FC236}">
                <a16:creationId xmlns:a16="http://schemas.microsoft.com/office/drawing/2014/main" id="{672F18A9-D934-9523-B265-ABDDAE40F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931" y="2269554"/>
            <a:ext cx="3516744" cy="231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22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B2E74-529E-26A8-CEA9-8E5DF083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Noise reduction</a:t>
            </a:r>
          </a:p>
        </p:txBody>
      </p:sp>
      <p:pic>
        <p:nvPicPr>
          <p:cNvPr id="4" name="Tijdelijke aanduiding voor inhoud 3" descr="Image result for groq-accelerated RNNoise">
            <a:extLst>
              <a:ext uri="{FF2B5EF4-FFF2-40B4-BE49-F238E27FC236}">
                <a16:creationId xmlns:a16="http://schemas.microsoft.com/office/drawing/2014/main" id="{8E95AE11-3FB7-85B3-5996-09AB29E3B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4671" y="2936124"/>
            <a:ext cx="3219450" cy="2228850"/>
          </a:xfrm>
        </p:spPr>
      </p:pic>
      <p:pic>
        <p:nvPicPr>
          <p:cNvPr id="5" name="Picture 4" descr="Noise Reduction Icon Vector Illustration Stock Illustration - Download  Image Now - Art, Design, Flat Design - iStock">
            <a:extLst>
              <a:ext uri="{FF2B5EF4-FFF2-40B4-BE49-F238E27FC236}">
                <a16:creationId xmlns:a16="http://schemas.microsoft.com/office/drawing/2014/main" id="{D17F5E6C-68C2-1546-6901-9F3702453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152" y="2507274"/>
            <a:ext cx="3074377" cy="308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14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10527-6B29-7487-04D5-679A1920E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Intent classification/Emotion detection</a:t>
            </a:r>
          </a:p>
        </p:txBody>
      </p:sp>
      <p:pic>
        <p:nvPicPr>
          <p:cNvPr id="3" name="Picture 2" descr="Intent recognition: Uses &amp; Benefits | BotPenguin">
            <a:extLst>
              <a:ext uri="{FF2B5EF4-FFF2-40B4-BE49-F238E27FC236}">
                <a16:creationId xmlns:a16="http://schemas.microsoft.com/office/drawing/2014/main" id="{33FCD37E-8587-94E2-07F1-7537E47391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54" t="170" r="4859" b="6582"/>
          <a:stretch/>
        </p:blipFill>
        <p:spPr>
          <a:xfrm>
            <a:off x="7193600" y="1916573"/>
            <a:ext cx="3707621" cy="3682445"/>
          </a:xfrm>
          <a:prstGeom prst="rect">
            <a:avLst/>
          </a:prstGeom>
        </p:spPr>
      </p:pic>
      <p:pic>
        <p:nvPicPr>
          <p:cNvPr id="8" name="Picture 7" descr="Project: Speech Emotion Recognition using CNN with CREMA-D dataset using  Google Colab | by Hami Ismail | Medium">
            <a:extLst>
              <a:ext uri="{FF2B5EF4-FFF2-40B4-BE49-F238E27FC236}">
                <a16:creationId xmlns:a16="http://schemas.microsoft.com/office/drawing/2014/main" id="{17816597-6057-196C-9D2A-607F840AE8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593" b="9383"/>
          <a:stretch/>
        </p:blipFill>
        <p:spPr>
          <a:xfrm>
            <a:off x="722806" y="2751240"/>
            <a:ext cx="5837313" cy="229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83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E8115-5C13-3EED-CFEE-C9622E7C2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Response generation/Cost</a:t>
            </a:r>
          </a:p>
        </p:txBody>
      </p:sp>
      <p:pic>
        <p:nvPicPr>
          <p:cNvPr id="4" name="Tijdelijke aanduiding voor inhoud 3" descr="How To Use ChatGPT 4 For Free? - Fossbytes">
            <a:extLst>
              <a:ext uri="{FF2B5EF4-FFF2-40B4-BE49-F238E27FC236}">
                <a16:creationId xmlns:a16="http://schemas.microsoft.com/office/drawing/2014/main" id="{C0ADFCB4-565C-9492-85D6-85B497082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286" y="2488721"/>
            <a:ext cx="3875391" cy="2181705"/>
          </a:xfr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61EF7F3C-653E-3BF6-5F7E-39AD115C2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245" y="2898206"/>
            <a:ext cx="6017283" cy="70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95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93A12C-EEF4-E1E1-13B4-073B41397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014" y="2176549"/>
            <a:ext cx="6684808" cy="14474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From Bench to Data</a:t>
            </a:r>
          </a:p>
        </p:txBody>
      </p:sp>
    </p:spTree>
    <p:extLst>
      <p:ext uri="{BB962C8B-B14F-4D97-AF65-F5344CB8AC3E}">
        <p14:creationId xmlns:p14="http://schemas.microsoft.com/office/powerpoint/2010/main" val="461406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00A05-21C8-6877-58AA-DBA0579A0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Cloud and Data management</a:t>
            </a:r>
          </a:p>
        </p:txBody>
      </p:sp>
      <p:pic>
        <p:nvPicPr>
          <p:cNvPr id="4098" name="Picture 2" descr="What Is MongoDB? - GTech">
            <a:extLst>
              <a:ext uri="{FF2B5EF4-FFF2-40B4-BE49-F238E27FC236}">
                <a16:creationId xmlns:a16="http://schemas.microsoft.com/office/drawing/2014/main" id="{8D936CB0-785F-5F60-9054-BFACE15758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99" y="1978026"/>
            <a:ext cx="3648076" cy="167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icrosoft Azure | One Data">
            <a:extLst>
              <a:ext uri="{FF2B5EF4-FFF2-40B4-BE49-F238E27FC236}">
                <a16:creationId xmlns:a16="http://schemas.microsoft.com/office/drawing/2014/main" id="{1C0DC41C-3624-3F19-217B-56A2B5EAE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336" y="1241669"/>
            <a:ext cx="4702175" cy="314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AC8F028-2E96-819F-4E51-6F859AB1E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7496" y="4132016"/>
            <a:ext cx="1386444" cy="145571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5A74B74-EA70-F2E3-CE0F-7B7955F3DA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3726" y="4136077"/>
            <a:ext cx="1485405" cy="145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06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DC3A91-8607-1995-5DFE-8911047C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Cost</a:t>
            </a:r>
            <a:r>
              <a:rPr lang="nl-BE"/>
              <a:t> </a:t>
            </a:r>
            <a:r>
              <a:rPr lang="nl-BE" err="1"/>
              <a:t>Infrastructure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CAE0EE1-B3A6-B8B8-FAC7-F8888F3CB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ACF5A2F-A69A-F7AB-A472-1B2950F66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186" y="5161646"/>
            <a:ext cx="9019627" cy="35357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16DEB4F0-0407-C507-F2DC-0B3FCED5E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2057400"/>
            <a:ext cx="8562975" cy="281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34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93A12C-EEF4-E1E1-13B4-073B41397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014" y="2176549"/>
            <a:ext cx="6684808" cy="14474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Frontend/Backend Technologies</a:t>
            </a:r>
          </a:p>
        </p:txBody>
      </p:sp>
    </p:spTree>
    <p:extLst>
      <p:ext uri="{BB962C8B-B14F-4D97-AF65-F5344CB8AC3E}">
        <p14:creationId xmlns:p14="http://schemas.microsoft.com/office/powerpoint/2010/main" val="2744717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D59E1-E3C2-EDB3-66AB-00E8B660D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Frontend/Backend Technologies</a:t>
            </a:r>
          </a:p>
        </p:txBody>
      </p:sp>
      <p:pic>
        <p:nvPicPr>
          <p:cNvPr id="8" name="Afbeelding 7" descr="File:Angular full color logo.svg - Wikipedia">
            <a:extLst>
              <a:ext uri="{FF2B5EF4-FFF2-40B4-BE49-F238E27FC236}">
                <a16:creationId xmlns:a16="http://schemas.microsoft.com/office/drawing/2014/main" id="{633DD143-4028-43F9-B9E1-BBA440328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62" y="1799974"/>
            <a:ext cx="2743200" cy="2743200"/>
          </a:xfrm>
          <a:prstGeom prst="rect">
            <a:avLst/>
          </a:prstGeom>
        </p:spPr>
      </p:pic>
      <p:pic>
        <p:nvPicPr>
          <p:cNvPr id="9" name="Afbeelding 8" descr="File:Logo C sharp.svg - Wikimedia Commons">
            <a:extLst>
              <a:ext uri="{FF2B5EF4-FFF2-40B4-BE49-F238E27FC236}">
                <a16:creationId xmlns:a16="http://schemas.microsoft.com/office/drawing/2014/main" id="{5C9AB117-2B7B-A6F8-CB4D-A56C29996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490" y="2077666"/>
            <a:ext cx="1949885" cy="2199593"/>
          </a:xfrm>
          <a:prstGeom prst="rect">
            <a:avLst/>
          </a:prstGeom>
        </p:spPr>
      </p:pic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AC47ED93-F9CD-74BE-835A-7CF2784A183B}"/>
              </a:ext>
            </a:extLst>
          </p:cNvPr>
          <p:cNvCxnSpPr/>
          <p:nvPr/>
        </p:nvCxnSpPr>
        <p:spPr>
          <a:xfrm>
            <a:off x="5168870" y="3220310"/>
            <a:ext cx="1991370" cy="4185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A21CD36A-C663-08D0-DC9D-72DFC656F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2968" y="4814570"/>
            <a:ext cx="1485405" cy="145571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BAE79A9-3BDD-557F-C476-149119A9BF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5881" y="4729843"/>
            <a:ext cx="1475509" cy="134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2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3965A-DCD0-9060-BE5F-E268EC05F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Summary</a:t>
            </a:r>
            <a:endParaRPr lang="fr-FR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AAE564-84E2-86F3-9462-813D37816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Our Team</a:t>
            </a:r>
          </a:p>
          <a:p>
            <a:r>
              <a:rPr lang="fr-FR"/>
              <a:t>How </a:t>
            </a:r>
            <a:r>
              <a:rPr lang="fr-FR" err="1"/>
              <a:t>it</a:t>
            </a:r>
            <a:r>
              <a:rPr lang="fr-FR"/>
              <a:t> Works</a:t>
            </a:r>
          </a:p>
          <a:p>
            <a:r>
              <a:rPr lang="fr-FR"/>
              <a:t>Risks</a:t>
            </a:r>
          </a:p>
          <a:p>
            <a:r>
              <a:rPr lang="fr-FR"/>
              <a:t>Hardware Components</a:t>
            </a:r>
          </a:p>
          <a:p>
            <a:r>
              <a:rPr lang="fr-FR" err="1"/>
              <a:t>Cost</a:t>
            </a:r>
            <a:r>
              <a:rPr lang="fr-FR"/>
              <a:t> structure</a:t>
            </a:r>
          </a:p>
          <a:p>
            <a:r>
              <a:rPr lang="fr-FR"/>
              <a:t>AI </a:t>
            </a:r>
            <a:r>
              <a:rPr lang="fr-FR" err="1"/>
              <a:t>Technology</a:t>
            </a:r>
            <a:endParaRPr lang="fr-FR"/>
          </a:p>
          <a:p>
            <a:r>
              <a:rPr lang="en-US"/>
              <a:t>From Bench to Data</a:t>
            </a:r>
          </a:p>
          <a:p>
            <a:r>
              <a:rPr lang="fr-FR"/>
              <a:t>Frontend/Backend Technologies</a:t>
            </a:r>
          </a:p>
          <a:p>
            <a:r>
              <a:rPr lang="fr-FR"/>
              <a:t>Designs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3810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93A12C-EEF4-E1E1-13B4-073B41397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014" y="2176549"/>
            <a:ext cx="3851732" cy="14474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Designs</a:t>
            </a:r>
          </a:p>
        </p:txBody>
      </p:sp>
    </p:spTree>
    <p:extLst>
      <p:ext uri="{BB962C8B-B14F-4D97-AF65-F5344CB8AC3E}">
        <p14:creationId xmlns:p14="http://schemas.microsoft.com/office/powerpoint/2010/main" val="3780704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6A80D0-C87B-18C9-CF5E-114382072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Locations</a:t>
            </a:r>
          </a:p>
        </p:txBody>
      </p:sp>
      <p:pic>
        <p:nvPicPr>
          <p:cNvPr id="4" name="Tijdelijke aanduiding voor inhoud 3" descr="Afbeelding met tekst, schermopname, nummer, software&#10;&#10;Automatisch gegenereerde beschrijving">
            <a:extLst>
              <a:ext uri="{FF2B5EF4-FFF2-40B4-BE49-F238E27FC236}">
                <a16:creationId xmlns:a16="http://schemas.microsoft.com/office/drawing/2014/main" id="{3C5BC51A-2A86-0E4C-B675-88E582229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299" y="1751395"/>
            <a:ext cx="7867650" cy="442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07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6EFA1-6C91-AC74-6476-5291E6128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A7262-E802-40B2-0475-F132788E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Benches</a:t>
            </a:r>
          </a:p>
        </p:txBody>
      </p:sp>
      <p:pic>
        <p:nvPicPr>
          <p:cNvPr id="4" name="Tijdelijke aanduiding voor inhoud 3" descr="Afbeelding met tekst, schermopname, software, Computerpictogram&#10;&#10;Automatisch gegenereerde beschrijving">
            <a:extLst>
              <a:ext uri="{FF2B5EF4-FFF2-40B4-BE49-F238E27FC236}">
                <a16:creationId xmlns:a16="http://schemas.microsoft.com/office/drawing/2014/main" id="{1630D032-BDBB-0D35-6606-68406111C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299" y="1760648"/>
            <a:ext cx="8220076" cy="462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32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57295-BADC-E17C-47F3-A217E38DF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9E5BDB-E4B8-3FDC-200E-7CE0F2C3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Statistics</a:t>
            </a:r>
          </a:p>
        </p:txBody>
      </p:sp>
      <p:pic>
        <p:nvPicPr>
          <p:cNvPr id="4" name="Tijdelijke aanduiding voor inhoud 3" descr="Afbeelding met tekst, schermopname, diagram, Perceel&#10;&#10;Automatisch gegenereerde beschrijving">
            <a:extLst>
              <a:ext uri="{FF2B5EF4-FFF2-40B4-BE49-F238E27FC236}">
                <a16:creationId xmlns:a16="http://schemas.microsoft.com/office/drawing/2014/main" id="{6B653F9D-7B9E-E3A7-CD73-D46B75A40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299" y="1713706"/>
            <a:ext cx="8191501" cy="460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6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1C341-EEDA-C305-EEA4-677993E0D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58F09E-3186-8871-D765-1DAE51495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Location Management</a:t>
            </a:r>
          </a:p>
        </p:txBody>
      </p:sp>
      <p:pic>
        <p:nvPicPr>
          <p:cNvPr id="4" name="Tijdelijke aanduiding voor inhoud 3" descr="Afbeelding met tekst, schermopname, nummer, Lettertype&#10;&#10;Automatisch gegenereerde beschrijving">
            <a:extLst>
              <a:ext uri="{FF2B5EF4-FFF2-40B4-BE49-F238E27FC236}">
                <a16:creationId xmlns:a16="http://schemas.microsoft.com/office/drawing/2014/main" id="{1CC9EA0F-792B-FBB9-91BB-6E9E8A9ED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299" y="1694656"/>
            <a:ext cx="7410451" cy="416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76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4C81A-DAFE-6206-99AE-4A4566FA9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70FC1-5B2C-841B-C40E-26E9648DB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Conversation</a:t>
            </a:r>
          </a:p>
        </p:txBody>
      </p:sp>
      <p:pic>
        <p:nvPicPr>
          <p:cNvPr id="4" name="Tijdelijke aanduiding voor inhoud 3" descr="Afbeelding met tekst, schermopname, software, Computerpictogram&#10;&#10;Automatisch gegenereerde beschrijving">
            <a:extLst>
              <a:ext uri="{FF2B5EF4-FFF2-40B4-BE49-F238E27FC236}">
                <a16:creationId xmlns:a16="http://schemas.microsoft.com/office/drawing/2014/main" id="{8E455D34-C1C3-4C58-5E5E-A09EAB6FE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299" y="1808956"/>
            <a:ext cx="7134226" cy="401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4C18-A9BF-2E58-0B2C-3DEF00357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E5E8B7-AC42-54FA-9A06-65572C417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Bench Management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8C6C2D08-1A0B-4624-861E-2CB6BEBA6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299" y="1807040"/>
            <a:ext cx="7905751" cy="444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3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buitenshuis, gras, boom, plant&#10;&#10;Automatisch gegenereerde beschrijving">
            <a:extLst>
              <a:ext uri="{FF2B5EF4-FFF2-40B4-BE49-F238E27FC236}">
                <a16:creationId xmlns:a16="http://schemas.microsoft.com/office/drawing/2014/main" id="{5182F7CD-6BE5-D6CF-4569-48A890E64F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209" b="2418"/>
          <a:stretch/>
        </p:blipFill>
        <p:spPr>
          <a:xfrm>
            <a:off x="20" y="10"/>
            <a:ext cx="12191980" cy="686645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1A5A0D93-2B69-E98D-4DA5-23A2CAB6A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539" y="1609174"/>
            <a:ext cx="5435461" cy="9217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79970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Afbeelding met hemel, buitenshuis, kleding, persoon&#10;&#10;Automatisch gegenereerde beschrijving">
            <a:extLst>
              <a:ext uri="{FF2B5EF4-FFF2-40B4-BE49-F238E27FC236}">
                <a16:creationId xmlns:a16="http://schemas.microsoft.com/office/drawing/2014/main" id="{D0FC5653-9710-1AE3-7537-7E0F4C0279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193965A-DCD0-9060-BE5F-E268EC05F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436" y="272992"/>
            <a:ext cx="6169891" cy="825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4316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3A61E3-B56A-075E-5345-F02CCE8EF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61823"/>
            <a:ext cx="9334500" cy="7718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How it works</a:t>
            </a:r>
          </a:p>
        </p:txBody>
      </p:sp>
      <p:pic>
        <p:nvPicPr>
          <p:cNvPr id="1026" name="Picture 2" descr="Bank In Het Park Man Kom Tot - Gratis foto op Pixabay">
            <a:extLst>
              <a:ext uri="{FF2B5EF4-FFF2-40B4-BE49-F238E27FC236}">
                <a16:creationId xmlns:a16="http://schemas.microsoft.com/office/drawing/2014/main" id="{5A00FF78-5642-B0E7-9DDF-34962ABDC0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2839117" y="1716088"/>
            <a:ext cx="6201028" cy="459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644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93A12C-EEF4-E1E1-13B4-073B41397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014" y="2176549"/>
            <a:ext cx="3851732" cy="14474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Risks</a:t>
            </a:r>
          </a:p>
        </p:txBody>
      </p:sp>
      <p:pic>
        <p:nvPicPr>
          <p:cNvPr id="4" name="Tijdelijke aanduiding voor inhoud 3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BCCB0792-06B0-97DD-187B-1F59D9605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1195" y="2900282"/>
            <a:ext cx="1160786" cy="1145307"/>
          </a:xfrm>
          <a:prstGeom prst="rect">
            <a:avLst/>
          </a:prstGeom>
          <a:noFill/>
        </p:spPr>
      </p:pic>
      <p:pic>
        <p:nvPicPr>
          <p:cNvPr id="6" name="Afbeelding 5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5BF0CF36-419A-CEB2-09CD-03895060C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4175" y="3047572"/>
            <a:ext cx="1152886" cy="1152886"/>
          </a:xfrm>
          <a:prstGeom prst="rect">
            <a:avLst/>
          </a:prstGeom>
          <a:noFill/>
        </p:spPr>
      </p:pic>
      <p:pic>
        <p:nvPicPr>
          <p:cNvPr id="5" name="Afbeelding 4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5688AC70-623E-5C25-67E6-F14311DAA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19255" y="2857780"/>
            <a:ext cx="1147646" cy="11476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279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93A12C-EEF4-E1E1-13B4-073B41397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014" y="2176549"/>
            <a:ext cx="6684808" cy="14474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Hardware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5366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5C52E-B435-10EA-65F7-796C7F3A9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Hardware components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745A0892-FC8B-F06D-3750-04267666A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1090" t="19110" r="11550" b="22640"/>
          <a:stretch/>
        </p:blipFill>
        <p:spPr>
          <a:xfrm>
            <a:off x="1495424" y="2057400"/>
            <a:ext cx="2581277" cy="1943640"/>
          </a:xfrm>
          <a:prstGeom prst="rect">
            <a:avLst/>
          </a:prstGeom>
        </p:spPr>
      </p:pic>
      <p:pic>
        <p:nvPicPr>
          <p:cNvPr id="2054" name="Picture 6" descr="Raspberry Pi M.2 HAT (voor Raspberry Pi 5)">
            <a:extLst>
              <a:ext uri="{FF2B5EF4-FFF2-40B4-BE49-F238E27FC236}">
                <a16:creationId xmlns:a16="http://schemas.microsoft.com/office/drawing/2014/main" id="{6A7D6E8C-7535-02A9-B062-D92AC9E4E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1" t="25506" r="23178" b="26316"/>
          <a:stretch/>
        </p:blipFill>
        <p:spPr bwMode="auto">
          <a:xfrm>
            <a:off x="4914900" y="2057400"/>
            <a:ext cx="2581277" cy="20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5CC8A9D-F05C-F955-3C4C-8CEFB3F3B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035" y="2057400"/>
            <a:ext cx="2225666" cy="186479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6D5C81B-3BA1-7068-DCE2-DC07B1E94A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144" t="8857" r="20428" b="13239"/>
          <a:stretch/>
        </p:blipFill>
        <p:spPr>
          <a:xfrm>
            <a:off x="8629651" y="4171951"/>
            <a:ext cx="1924050" cy="186037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3559AEC-DB83-F7B2-470B-4E67F191C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424" y="4008507"/>
            <a:ext cx="5616567" cy="218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43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03EE95-5DC5-4CCD-AB86-B919EE670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Cost</a:t>
            </a:r>
            <a:r>
              <a:rPr lang="fr-FR"/>
              <a:t> structure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0BE19590-7DC7-0237-400B-50D39D7A35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90" t="19110" r="11550" b="22640"/>
          <a:stretch/>
        </p:blipFill>
        <p:spPr>
          <a:xfrm>
            <a:off x="1638299" y="1877673"/>
            <a:ext cx="2581277" cy="1943640"/>
          </a:xfrm>
          <a:prstGeom prst="rect">
            <a:avLst/>
          </a:prstGeom>
        </p:spPr>
      </p:pic>
      <p:pic>
        <p:nvPicPr>
          <p:cNvPr id="5" name="Picture 6" descr="Raspberry Pi M.2 HAT (voor Raspberry Pi 5)">
            <a:extLst>
              <a:ext uri="{FF2B5EF4-FFF2-40B4-BE49-F238E27FC236}">
                <a16:creationId xmlns:a16="http://schemas.microsoft.com/office/drawing/2014/main" id="{3A29EA17-BBD2-BC62-7D4C-023D91B37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1" t="25506" r="23178" b="26316"/>
          <a:stretch/>
        </p:blipFill>
        <p:spPr bwMode="auto">
          <a:xfrm>
            <a:off x="7219188" y="1828988"/>
            <a:ext cx="2581277" cy="20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DB97453F-9803-9F23-DF50-9B2BF180EB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144" t="8857" r="20428" b="13239"/>
          <a:stretch/>
        </p:blipFill>
        <p:spPr>
          <a:xfrm>
            <a:off x="7876415" y="4171951"/>
            <a:ext cx="1924050" cy="186037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A5578CB-32E2-91C8-DC97-2D3EA6475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292" y="4008507"/>
            <a:ext cx="5616567" cy="218725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82A749E-38FB-D6D6-2048-BDAC3D07306E}"/>
              </a:ext>
            </a:extLst>
          </p:cNvPr>
          <p:cNvSpPr txBox="1"/>
          <p:nvPr/>
        </p:nvSpPr>
        <p:spPr>
          <a:xfrm>
            <a:off x="3119594" y="3429000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€ 129,95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2D0BCC03-7784-692D-1B40-96C35BDC6D93}"/>
              </a:ext>
            </a:extLst>
          </p:cNvPr>
          <p:cNvSpPr txBox="1"/>
          <p:nvPr/>
        </p:nvSpPr>
        <p:spPr>
          <a:xfrm>
            <a:off x="7027859" y="324612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€ 79,95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4FF6399-396B-CEDC-D978-E3FD8D1616A8}"/>
              </a:ext>
            </a:extLst>
          </p:cNvPr>
          <p:cNvSpPr txBox="1"/>
          <p:nvPr/>
        </p:nvSpPr>
        <p:spPr>
          <a:xfrm>
            <a:off x="1841544" y="566298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€ 49,99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E8D601B0-9850-2671-EC73-3A480E0E2508}"/>
              </a:ext>
            </a:extLst>
          </p:cNvPr>
          <p:cNvSpPr txBox="1"/>
          <p:nvPr/>
        </p:nvSpPr>
        <p:spPr>
          <a:xfrm>
            <a:off x="9549040" y="566298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€ 79,61</a:t>
            </a:r>
          </a:p>
        </p:txBody>
      </p:sp>
    </p:spTree>
    <p:extLst>
      <p:ext uri="{BB962C8B-B14F-4D97-AF65-F5344CB8AC3E}">
        <p14:creationId xmlns:p14="http://schemas.microsoft.com/office/powerpoint/2010/main" val="2858168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93A12C-EEF4-E1E1-13B4-073B41397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014" y="2176549"/>
            <a:ext cx="6684808" cy="14474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AI Technologies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5930385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VTI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Vanilla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Vanilla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AACC6CF0-9F86-48CC-9C4E-CA578EE0A0A0}" vid="{3BDE51FE-56D6-4100-AFB5-5B4AEDCE2EF6}"/>
    </a:ext>
  </a:extLst>
</a:theme>
</file>

<file path=ppt/theme/themeOverride1.xml><?xml version="1.0" encoding="utf-8"?>
<a:themeOverride xmlns:a="http://schemas.openxmlformats.org/drawingml/2006/main">
  <a:clrScheme name="Encase">
    <a:dk1>
      <a:sysClr val="windowText" lastClr="000000"/>
    </a:dk1>
    <a:lt1>
      <a:sysClr val="window" lastClr="FFFFFF"/>
    </a:lt1>
    <a:dk2>
      <a:srgbClr val="1E2121"/>
    </a:dk2>
    <a:lt2>
      <a:srgbClr val="EFECEB"/>
    </a:lt2>
    <a:accent1>
      <a:srgbClr val="717059"/>
    </a:accent1>
    <a:accent2>
      <a:srgbClr val="B9A17E"/>
    </a:accent2>
    <a:accent3>
      <a:srgbClr val="766752"/>
    </a:accent3>
    <a:accent4>
      <a:srgbClr val="A28578"/>
    </a:accent4>
    <a:accent5>
      <a:srgbClr val="6E736D"/>
    </a:accent5>
    <a:accent6>
      <a:srgbClr val="BE8366"/>
    </a:accent6>
    <a:hlink>
      <a:srgbClr val="B5714F"/>
    </a:hlink>
    <a:folHlink>
      <a:srgbClr val="7B6B4C"/>
    </a:folHlink>
  </a:clrScheme>
</a:themeOverride>
</file>

<file path=ppt/theme/themeOverride2.xml><?xml version="1.0" encoding="utf-8"?>
<a:themeOverride xmlns:a="http://schemas.openxmlformats.org/drawingml/2006/main">
  <a:clrScheme name="Encase">
    <a:dk1>
      <a:sysClr val="windowText" lastClr="000000"/>
    </a:dk1>
    <a:lt1>
      <a:sysClr val="window" lastClr="FFFFFF"/>
    </a:lt1>
    <a:dk2>
      <a:srgbClr val="1E2121"/>
    </a:dk2>
    <a:lt2>
      <a:srgbClr val="EFECEB"/>
    </a:lt2>
    <a:accent1>
      <a:srgbClr val="717059"/>
    </a:accent1>
    <a:accent2>
      <a:srgbClr val="B9A17E"/>
    </a:accent2>
    <a:accent3>
      <a:srgbClr val="766752"/>
    </a:accent3>
    <a:accent4>
      <a:srgbClr val="A28578"/>
    </a:accent4>
    <a:accent5>
      <a:srgbClr val="6E736D"/>
    </a:accent5>
    <a:accent6>
      <a:srgbClr val="BE8366"/>
    </a:accent6>
    <a:hlink>
      <a:srgbClr val="B5714F"/>
    </a:hlink>
    <a:folHlink>
      <a:srgbClr val="7B6B4C"/>
    </a:folHlink>
  </a:clrScheme>
</a:themeOverride>
</file>

<file path=ppt/theme/themeOverride3.xml><?xml version="1.0" encoding="utf-8"?>
<a:themeOverride xmlns:a="http://schemas.openxmlformats.org/drawingml/2006/main">
  <a:clrScheme name="Encase">
    <a:dk1>
      <a:sysClr val="windowText" lastClr="000000"/>
    </a:dk1>
    <a:lt1>
      <a:sysClr val="window" lastClr="FFFFFF"/>
    </a:lt1>
    <a:dk2>
      <a:srgbClr val="1E2121"/>
    </a:dk2>
    <a:lt2>
      <a:srgbClr val="EFECEB"/>
    </a:lt2>
    <a:accent1>
      <a:srgbClr val="717059"/>
    </a:accent1>
    <a:accent2>
      <a:srgbClr val="B9A17E"/>
    </a:accent2>
    <a:accent3>
      <a:srgbClr val="766752"/>
    </a:accent3>
    <a:accent4>
      <a:srgbClr val="A28578"/>
    </a:accent4>
    <a:accent5>
      <a:srgbClr val="6E736D"/>
    </a:accent5>
    <a:accent6>
      <a:srgbClr val="BE8366"/>
    </a:accent6>
    <a:hlink>
      <a:srgbClr val="B5714F"/>
    </a:hlink>
    <a:folHlink>
      <a:srgbClr val="7B6B4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VanillaVTI</vt:lpstr>
      <vt:lpstr>Project Talking Bench</vt:lpstr>
      <vt:lpstr>Summary</vt:lpstr>
      <vt:lpstr>Our Team</vt:lpstr>
      <vt:lpstr>How it works</vt:lpstr>
      <vt:lpstr>Risks</vt:lpstr>
      <vt:lpstr>Hardware</vt:lpstr>
      <vt:lpstr>Hardware components</vt:lpstr>
      <vt:lpstr>Cost structure</vt:lpstr>
      <vt:lpstr>AI Technologies</vt:lpstr>
      <vt:lpstr>AI Technologies</vt:lpstr>
      <vt:lpstr>STT/TTS</vt:lpstr>
      <vt:lpstr>Noise reduction</vt:lpstr>
      <vt:lpstr>Intent classification/Emotion detection</vt:lpstr>
      <vt:lpstr>Response generation/Cost</vt:lpstr>
      <vt:lpstr>From Bench to Data</vt:lpstr>
      <vt:lpstr>Cloud and Data management</vt:lpstr>
      <vt:lpstr>Cost Infrastructure</vt:lpstr>
      <vt:lpstr>Frontend/Backend Technologies</vt:lpstr>
      <vt:lpstr>Frontend/Backend Technologies</vt:lpstr>
      <vt:lpstr>Designs</vt:lpstr>
      <vt:lpstr>Locations</vt:lpstr>
      <vt:lpstr>Benches</vt:lpstr>
      <vt:lpstr>Statistics</vt:lpstr>
      <vt:lpstr>Location Management</vt:lpstr>
      <vt:lpstr>Conversation</vt:lpstr>
      <vt:lpstr>Bench Management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lorenzo miechielsen</dc:creator>
  <cp:revision>50</cp:revision>
  <dcterms:created xsi:type="dcterms:W3CDTF">2024-12-13T11:59:51Z</dcterms:created>
  <dcterms:modified xsi:type="dcterms:W3CDTF">2024-12-16T09:41:50Z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337be75-dfbb-4261-9834-ac247c7dde13_Enabled">
    <vt:lpwstr>true</vt:lpwstr>
  </property>
  <property fmtid="{D5CDD505-2E9C-101B-9397-08002B2CF9AE}" pid="3" name="MSIP_Label_c337be75-dfbb-4261-9834-ac247c7dde13_SetDate">
    <vt:lpwstr>2024-12-16T08:33:02Z</vt:lpwstr>
  </property>
  <property fmtid="{D5CDD505-2E9C-101B-9397-08002B2CF9AE}" pid="4" name="MSIP_Label_c337be75-dfbb-4261-9834-ac247c7dde13_Method">
    <vt:lpwstr>Standard</vt:lpwstr>
  </property>
  <property fmtid="{D5CDD505-2E9C-101B-9397-08002B2CF9AE}" pid="5" name="MSIP_Label_c337be75-dfbb-4261-9834-ac247c7dde13_Name">
    <vt:lpwstr>Algemeen</vt:lpwstr>
  </property>
  <property fmtid="{D5CDD505-2E9C-101B-9397-08002B2CF9AE}" pid="6" name="MSIP_Label_c337be75-dfbb-4261-9834-ac247c7dde13_SiteId">
    <vt:lpwstr>77d33cc5-c9b4-4766-95c7-ed5b515e1cce</vt:lpwstr>
  </property>
  <property fmtid="{D5CDD505-2E9C-101B-9397-08002B2CF9AE}" pid="7" name="MSIP_Label_c337be75-dfbb-4261-9834-ac247c7dde13_ActionId">
    <vt:lpwstr>307b68df-99bc-40f9-869c-d743b2b5661f</vt:lpwstr>
  </property>
  <property fmtid="{D5CDD505-2E9C-101B-9397-08002B2CF9AE}" pid="8" name="MSIP_Label_c337be75-dfbb-4261-9834-ac247c7dde13_ContentBits">
    <vt:lpwstr>0</vt:lpwstr>
  </property>
</Properties>
</file>